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60" r:id="rId2"/>
    <p:sldId id="256" r:id="rId3"/>
    <p:sldId id="261" r:id="rId4"/>
    <p:sldId id="263" r:id="rId5"/>
    <p:sldId id="258" r:id="rId6"/>
    <p:sldId id="264" r:id="rId7"/>
    <p:sldId id="265" r:id="rId8"/>
    <p:sldId id="274" r:id="rId9"/>
    <p:sldId id="266" r:id="rId10"/>
    <p:sldId id="267" r:id="rId11"/>
    <p:sldId id="268" r:id="rId12"/>
    <p:sldId id="271" r:id="rId13"/>
    <p:sldId id="275" r:id="rId14"/>
    <p:sldId id="277" r:id="rId15"/>
    <p:sldId id="278" r:id="rId16"/>
    <p:sldId id="272" r:id="rId1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6CBB"/>
    <a:srgbClr val="E586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2607" autoAdjust="0"/>
  </p:normalViewPr>
  <p:slideViewPr>
    <p:cSldViewPr>
      <p:cViewPr varScale="1">
        <p:scale>
          <a:sx n="120" d="100"/>
          <a:sy n="120" d="100"/>
        </p:scale>
        <p:origin x="-1374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Tabelle%20von%20Ver&#246;ffentlichung_Untersuchungsergebnisse_Stadtmuseum-Landsberg_Wegner3.19.pptx%20(Schreibgesch&#252;tzt)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4255689783956431"/>
          <c:y val="0"/>
          <c:w val="0.48223162187371205"/>
          <c:h val="0.9411091299537971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'[Tabelle von Veröffentlichung_Untersuchungsergebnisse_Stadtmuseum-Landsberg_Wegner3.19.pptx (Schreibgeschützt)]Tabelle1'!$B$1</c:f>
              <c:strCache>
                <c:ptCount val="1"/>
                <c:pt idx="0">
                  <c:v>sehr wichtig</c:v>
                </c:pt>
              </c:strCache>
            </c:strRef>
          </c:tx>
          <c:spPr>
            <a:solidFill>
              <a:schemeClr val="tx1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'[Tabelle von Veröffentlichung_Untersuchungsergebnisse_Stadtmuseum-Landsberg_Wegner3.19.pptx (Schreibgeschützt)]Tabelle1'!$A$2:$A$12</c:f>
              <c:strCache>
                <c:ptCount val="11"/>
                <c:pt idx="0">
                  <c:v>Wechsel von Objekten/Themen (n=296)</c:v>
                </c:pt>
                <c:pt idx="1">
                  <c:v>Barrierefreiheit (n=271)</c:v>
                </c:pt>
                <c:pt idx="2">
                  <c:v>Kinderangebote (n=281)</c:v>
                </c:pt>
                <c:pt idx="3">
                  <c:v>Blick auf Altstadt/Aussichtspunkt (n=296)</c:v>
                </c:pt>
                <c:pt idx="4">
                  <c:v>Beschilderung zum Museum (n=277)</c:v>
                </c:pt>
                <c:pt idx="5">
                  <c:v>Museumscafé (n=298)</c:v>
                </c:pt>
                <c:pt idx="6">
                  <c:v>Möglichkeiten zu Verweilen (n=276)</c:v>
                </c:pt>
                <c:pt idx="7">
                  <c:v>Parkplätze (n=274)</c:v>
                </c:pt>
                <c:pt idx="8">
                  <c:v>Museumsshop (n=271)</c:v>
                </c:pt>
                <c:pt idx="9">
                  <c:v>Möglichk. Freunde/Bekannte treffen (n=266)</c:v>
                </c:pt>
                <c:pt idx="10">
                  <c:v>W-LAN (n=248)</c:v>
                </c:pt>
              </c:strCache>
            </c:strRef>
          </c:cat>
          <c:val>
            <c:numRef>
              <c:f>'[Tabelle von Veröffentlichung_Untersuchungsergebnisse_Stadtmuseum-Landsberg_Wegner3.19.pptx (Schreibgeschützt)]Tabelle1'!$B$2:$B$12</c:f>
              <c:numCache>
                <c:formatCode>0%</c:formatCode>
                <c:ptCount val="11"/>
                <c:pt idx="0">
                  <c:v>0.57999999999999996</c:v>
                </c:pt>
                <c:pt idx="1">
                  <c:v>0.5</c:v>
                </c:pt>
                <c:pt idx="2">
                  <c:v>0.49</c:v>
                </c:pt>
                <c:pt idx="3">
                  <c:v>0.44</c:v>
                </c:pt>
                <c:pt idx="4">
                  <c:v>0.44</c:v>
                </c:pt>
                <c:pt idx="5">
                  <c:v>0.36</c:v>
                </c:pt>
                <c:pt idx="6">
                  <c:v>0.25</c:v>
                </c:pt>
                <c:pt idx="7">
                  <c:v>0.24</c:v>
                </c:pt>
                <c:pt idx="8">
                  <c:v>0.13</c:v>
                </c:pt>
                <c:pt idx="9">
                  <c:v>0.11</c:v>
                </c:pt>
                <c:pt idx="10">
                  <c:v>0.12</c:v>
                </c:pt>
              </c:numCache>
            </c:numRef>
          </c:val>
        </c:ser>
        <c:ser>
          <c:idx val="1"/>
          <c:order val="1"/>
          <c:tx>
            <c:strRef>
              <c:f>'[Tabelle von Veröffentlichung_Untersuchungsergebnisse_Stadtmuseum-Landsberg_Wegner3.19.pptx (Schreibgeschützt)]Tabelle1'!$C$1</c:f>
              <c:strCache>
                <c:ptCount val="1"/>
                <c:pt idx="0">
                  <c:v>etwas wichtig</c:v>
                </c:pt>
              </c:strCache>
            </c:strRef>
          </c:tx>
          <c:spPr>
            <a:solidFill>
              <a:srgbClr val="E5863F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'[Tabelle von Veröffentlichung_Untersuchungsergebnisse_Stadtmuseum-Landsberg_Wegner3.19.pptx (Schreibgeschützt)]Tabelle1'!$A$2:$A$12</c:f>
              <c:strCache>
                <c:ptCount val="11"/>
                <c:pt idx="0">
                  <c:v>Wechsel von Objekten/Themen (n=296)</c:v>
                </c:pt>
                <c:pt idx="1">
                  <c:v>Barrierefreiheit (n=271)</c:v>
                </c:pt>
                <c:pt idx="2">
                  <c:v>Kinderangebote (n=281)</c:v>
                </c:pt>
                <c:pt idx="3">
                  <c:v>Blick auf Altstadt/Aussichtspunkt (n=296)</c:v>
                </c:pt>
                <c:pt idx="4">
                  <c:v>Beschilderung zum Museum (n=277)</c:v>
                </c:pt>
                <c:pt idx="5">
                  <c:v>Museumscafé (n=298)</c:v>
                </c:pt>
                <c:pt idx="6">
                  <c:v>Möglichkeiten zu Verweilen (n=276)</c:v>
                </c:pt>
                <c:pt idx="7">
                  <c:v>Parkplätze (n=274)</c:v>
                </c:pt>
                <c:pt idx="8">
                  <c:v>Museumsshop (n=271)</c:v>
                </c:pt>
                <c:pt idx="9">
                  <c:v>Möglichk. Freunde/Bekannte treffen (n=266)</c:v>
                </c:pt>
                <c:pt idx="10">
                  <c:v>W-LAN (n=248)</c:v>
                </c:pt>
              </c:strCache>
            </c:strRef>
          </c:cat>
          <c:val>
            <c:numRef>
              <c:f>'[Tabelle von Veröffentlichung_Untersuchungsergebnisse_Stadtmuseum-Landsberg_Wegner3.19.pptx (Schreibgeschützt)]Tabelle1'!$C$2:$C$12</c:f>
              <c:numCache>
                <c:formatCode>0%</c:formatCode>
                <c:ptCount val="11"/>
                <c:pt idx="0">
                  <c:v>0.28999999999999998</c:v>
                </c:pt>
                <c:pt idx="1">
                  <c:v>0.28999999999999998</c:v>
                </c:pt>
                <c:pt idx="2">
                  <c:v>0.3</c:v>
                </c:pt>
                <c:pt idx="3">
                  <c:v>0.35</c:v>
                </c:pt>
                <c:pt idx="4">
                  <c:v>0.27</c:v>
                </c:pt>
                <c:pt idx="5">
                  <c:v>0.27</c:v>
                </c:pt>
                <c:pt idx="6">
                  <c:v>0.34</c:v>
                </c:pt>
                <c:pt idx="7">
                  <c:v>0.22</c:v>
                </c:pt>
                <c:pt idx="8">
                  <c:v>0.22</c:v>
                </c:pt>
                <c:pt idx="9">
                  <c:v>0.23</c:v>
                </c:pt>
                <c:pt idx="10">
                  <c:v>0.12</c:v>
                </c:pt>
              </c:numCache>
            </c:numRef>
          </c:val>
        </c:ser>
        <c:ser>
          <c:idx val="2"/>
          <c:order val="2"/>
          <c:tx>
            <c:strRef>
              <c:f>'[Tabelle von Veröffentlichung_Untersuchungsergebnisse_Stadtmuseum-Landsberg_Wegner3.19.pptx (Schreibgeschützt)]Tabelle1'!$D$1</c:f>
              <c:strCache>
                <c:ptCount val="1"/>
                <c:pt idx="0">
                  <c:v>teils-teils</c:v>
                </c:pt>
              </c:strCache>
            </c:strRef>
          </c:tx>
          <c:spPr>
            <a:solidFill>
              <a:srgbClr val="376CBB"/>
            </a:solidFill>
          </c:spPr>
          <c:invertIfNegative val="0"/>
          <c:dLbls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'[Tabelle von Veröffentlichung_Untersuchungsergebnisse_Stadtmuseum-Landsberg_Wegner3.19.pptx (Schreibgeschützt)]Tabelle1'!$A$2:$A$12</c:f>
              <c:strCache>
                <c:ptCount val="11"/>
                <c:pt idx="0">
                  <c:v>Wechsel von Objekten/Themen (n=296)</c:v>
                </c:pt>
                <c:pt idx="1">
                  <c:v>Barrierefreiheit (n=271)</c:v>
                </c:pt>
                <c:pt idx="2">
                  <c:v>Kinderangebote (n=281)</c:v>
                </c:pt>
                <c:pt idx="3">
                  <c:v>Blick auf Altstadt/Aussichtspunkt (n=296)</c:v>
                </c:pt>
                <c:pt idx="4">
                  <c:v>Beschilderung zum Museum (n=277)</c:v>
                </c:pt>
                <c:pt idx="5">
                  <c:v>Museumscafé (n=298)</c:v>
                </c:pt>
                <c:pt idx="6">
                  <c:v>Möglichkeiten zu Verweilen (n=276)</c:v>
                </c:pt>
                <c:pt idx="7">
                  <c:v>Parkplätze (n=274)</c:v>
                </c:pt>
                <c:pt idx="8">
                  <c:v>Museumsshop (n=271)</c:v>
                </c:pt>
                <c:pt idx="9">
                  <c:v>Möglichk. Freunde/Bekannte treffen (n=266)</c:v>
                </c:pt>
                <c:pt idx="10">
                  <c:v>W-LAN (n=248)</c:v>
                </c:pt>
              </c:strCache>
            </c:strRef>
          </c:cat>
          <c:val>
            <c:numRef>
              <c:f>'[Tabelle von Veröffentlichung_Untersuchungsergebnisse_Stadtmuseum-Landsberg_Wegner3.19.pptx (Schreibgeschützt)]Tabelle1'!$D$2:$D$12</c:f>
              <c:numCache>
                <c:formatCode>0%</c:formatCode>
                <c:ptCount val="11"/>
                <c:pt idx="0">
                  <c:v>0.1</c:v>
                </c:pt>
                <c:pt idx="1">
                  <c:v>0.12</c:v>
                </c:pt>
                <c:pt idx="2">
                  <c:v>0.14000000000000001</c:v>
                </c:pt>
                <c:pt idx="3">
                  <c:v>0.12</c:v>
                </c:pt>
                <c:pt idx="4">
                  <c:v>0.19</c:v>
                </c:pt>
                <c:pt idx="5">
                  <c:v>0.21</c:v>
                </c:pt>
                <c:pt idx="6">
                  <c:v>0.24</c:v>
                </c:pt>
                <c:pt idx="7">
                  <c:v>0.23</c:v>
                </c:pt>
                <c:pt idx="8">
                  <c:v>0.3</c:v>
                </c:pt>
                <c:pt idx="9">
                  <c:v>0.22</c:v>
                </c:pt>
                <c:pt idx="10">
                  <c:v>0.21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9003264"/>
        <c:axId val="39004800"/>
      </c:barChart>
      <c:catAx>
        <c:axId val="3900326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39004800"/>
        <c:crosses val="autoZero"/>
        <c:auto val="1"/>
        <c:lblAlgn val="ctr"/>
        <c:lblOffset val="100"/>
        <c:noMultiLvlLbl val="0"/>
      </c:catAx>
      <c:valAx>
        <c:axId val="3900480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3900326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79770043075825714"/>
          <c:y val="0.4267177741396187"/>
          <c:w val="0.17254882948548633"/>
          <c:h val="0.1704344135200922"/>
        </c:manualLayout>
      </c:layout>
      <c:overlay val="0"/>
    </c:legend>
    <c:plotVisOnly val="1"/>
    <c:dispBlanksAs val="zero"/>
    <c:showDLblsOverMax val="0"/>
  </c:chart>
  <c:spPr>
    <a:solidFill>
      <a:schemeClr val="tx1"/>
    </a:solidFill>
    <a:ln>
      <a:noFill/>
    </a:ln>
  </c:spPr>
  <c:txPr>
    <a:bodyPr/>
    <a:lstStyle/>
    <a:p>
      <a:pPr>
        <a:defRPr sz="1600">
          <a:solidFill>
            <a:sysClr val="windowText" lastClr="000000"/>
          </a:solidFill>
        </a:defRPr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4614865850102"/>
          <c:y val="0"/>
          <c:w val="0.66992217118693498"/>
          <c:h val="0.9492502883506344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Gültige Prozente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tx1">
                  <a:lumMod val="85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5"/>
            <c:invertIfNegative val="0"/>
            <c:bubble3D val="0"/>
          </c:dPt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Tabelle1!$A$2:$A$6</c:f>
              <c:strCache>
                <c:ptCount val="5"/>
                <c:pt idx="0">
                  <c:v>nicht bekannt</c:v>
                </c:pt>
                <c:pt idx="1">
                  <c:v>davon gehört</c:v>
                </c:pt>
                <c:pt idx="2">
                  <c:v>besuche nicht mehr</c:v>
                </c:pt>
                <c:pt idx="3">
                  <c:v>besuche ab und zu</c:v>
                </c:pt>
                <c:pt idx="4">
                  <c:v>besuche regelmäßig</c:v>
                </c:pt>
              </c:strCache>
            </c:strRef>
          </c:cat>
          <c:val>
            <c:numRef>
              <c:f>Tabelle1!$B$2:$B$6</c:f>
              <c:numCache>
                <c:formatCode>0%</c:formatCode>
                <c:ptCount val="5"/>
                <c:pt idx="0">
                  <c:v>0.33176838810641629</c:v>
                </c:pt>
                <c:pt idx="1">
                  <c:v>0.23630672926447574</c:v>
                </c:pt>
                <c:pt idx="2">
                  <c:v>0.11424100156494524</c:v>
                </c:pt>
                <c:pt idx="3">
                  <c:v>0.27856025039123627</c:v>
                </c:pt>
                <c:pt idx="4">
                  <c:v>3.912363067292645E-2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280064"/>
        <c:axId val="112250880"/>
      </c:barChart>
      <c:catAx>
        <c:axId val="108280064"/>
        <c:scaling>
          <c:orientation val="maxMin"/>
        </c:scaling>
        <c:delete val="0"/>
        <c:axPos val="l"/>
        <c:majorTickMark val="out"/>
        <c:minorTickMark val="none"/>
        <c:tickLblPos val="nextTo"/>
        <c:crossAx val="112250880"/>
        <c:crosses val="autoZero"/>
        <c:auto val="1"/>
        <c:lblAlgn val="ctr"/>
        <c:lblOffset val="100"/>
        <c:noMultiLvlLbl val="0"/>
      </c:catAx>
      <c:valAx>
        <c:axId val="112250880"/>
        <c:scaling>
          <c:orientation val="minMax"/>
          <c:max val="0.4"/>
        </c:scaling>
        <c:delete val="1"/>
        <c:axPos val="t"/>
        <c:numFmt formatCode="0%" sourceLinked="1"/>
        <c:majorTickMark val="out"/>
        <c:minorTickMark val="none"/>
        <c:tickLblPos val="nextTo"/>
        <c:crossAx val="10828006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600"/>
      </a:pPr>
      <a:endParaRPr lang="de-D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8875966025080197"/>
          <c:y val="2.7160493827160494E-2"/>
          <c:w val="0.48577737678623506"/>
          <c:h val="0.8979718625597332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sehr wichtig</c:v>
                </c:pt>
              </c:strCache>
            </c:strRef>
          </c:tx>
          <c:spPr>
            <a:solidFill>
              <a:schemeClr val="tx1">
                <a:lumMod val="85000"/>
              </a:schemeClr>
            </a:solidFill>
          </c:spPr>
          <c:invertIfNegative val="0"/>
          <c:dLbls>
            <c:dLbl>
              <c:idx val="1"/>
              <c:layout>
                <c:manualLayout>
                  <c:x val="6.9444444444444441E-3"/>
                  <c:y val="-7.5107531710627421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6.9444444444444441E-3"/>
                  <c:y val="-9.2811592467291395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Tabelle1!$A$2:$A$13</c:f>
              <c:strCache>
                <c:ptCount val="12"/>
                <c:pt idx="0">
                  <c:v>Barrierefreiheit </c:v>
                </c:pt>
                <c:pt idx="1">
                  <c:v>Wechsel Ausstellungen/ Themen</c:v>
                </c:pt>
                <c:pt idx="2">
                  <c:v>Beschilderung zum Museum </c:v>
                </c:pt>
                <c:pt idx="3">
                  <c:v>moderne Gestaltung/ zeitgemäße Medien</c:v>
                </c:pt>
                <c:pt idx="4">
                  <c:v>Veranstaltungen</c:v>
                </c:pt>
                <c:pt idx="5">
                  <c:v>Blick auf Altstadt/ Aussichtspunkt</c:v>
                </c:pt>
                <c:pt idx="6">
                  <c:v>Parkplätze</c:v>
                </c:pt>
                <c:pt idx="7">
                  <c:v>Kinderangebote </c:v>
                </c:pt>
                <c:pt idx="8">
                  <c:v>Museumscafé </c:v>
                </c:pt>
                <c:pt idx="9">
                  <c:v>Begleitung/ Gästen etwas zeigen </c:v>
                </c:pt>
                <c:pt idx="10">
                  <c:v>Spaß/ Unterhaltung</c:v>
                </c:pt>
                <c:pt idx="11">
                  <c:v>Mitmachmöglichkeiten in Ausstellung </c:v>
                </c:pt>
              </c:strCache>
            </c:strRef>
          </c:cat>
          <c:val>
            <c:numRef>
              <c:f>Tabelle1!$B$2:$B$13</c:f>
              <c:numCache>
                <c:formatCode>0%</c:formatCode>
                <c:ptCount val="12"/>
                <c:pt idx="0">
                  <c:v>0.47</c:v>
                </c:pt>
                <c:pt idx="1">
                  <c:v>0.36</c:v>
                </c:pt>
                <c:pt idx="2">
                  <c:v>0.38</c:v>
                </c:pt>
                <c:pt idx="3">
                  <c:v>0.33</c:v>
                </c:pt>
                <c:pt idx="4">
                  <c:v>0.26</c:v>
                </c:pt>
                <c:pt idx="5">
                  <c:v>0.25</c:v>
                </c:pt>
                <c:pt idx="6">
                  <c:v>0.35</c:v>
                </c:pt>
                <c:pt idx="7">
                  <c:v>0.28000000000000003</c:v>
                </c:pt>
                <c:pt idx="8">
                  <c:v>0.21237458193979933</c:v>
                </c:pt>
                <c:pt idx="9">
                  <c:v>0.13</c:v>
                </c:pt>
                <c:pt idx="10">
                  <c:v>0.19572953736654802</c:v>
                </c:pt>
                <c:pt idx="11">
                  <c:v>0.16725352112676056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etwas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1"/>
              <c:layout>
                <c:manualLayout>
                  <c:x val="1.1574074074074073E-2"/>
                  <c:y val="-1.100565851321816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6.9444444444444441E-3"/>
                  <c:y val="1.262836442022693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Tabelle1!$A$2:$A$13</c:f>
              <c:strCache>
                <c:ptCount val="12"/>
                <c:pt idx="0">
                  <c:v>Barrierefreiheit </c:v>
                </c:pt>
                <c:pt idx="1">
                  <c:v>Wechsel Ausstellungen/ Themen</c:v>
                </c:pt>
                <c:pt idx="2">
                  <c:v>Beschilderung zum Museum </c:v>
                </c:pt>
                <c:pt idx="3">
                  <c:v>moderne Gestaltung/ zeitgemäße Medien</c:v>
                </c:pt>
                <c:pt idx="4">
                  <c:v>Veranstaltungen</c:v>
                </c:pt>
                <c:pt idx="5">
                  <c:v>Blick auf Altstadt/ Aussichtspunkt</c:v>
                </c:pt>
                <c:pt idx="6">
                  <c:v>Parkplätze</c:v>
                </c:pt>
                <c:pt idx="7">
                  <c:v>Kinderangebote </c:v>
                </c:pt>
                <c:pt idx="8">
                  <c:v>Museumscafé </c:v>
                </c:pt>
                <c:pt idx="9">
                  <c:v>Begleitung/ Gästen etwas zeigen </c:v>
                </c:pt>
                <c:pt idx="10">
                  <c:v>Spaß/ Unterhaltung</c:v>
                </c:pt>
                <c:pt idx="11">
                  <c:v>Mitmachmöglichkeiten in Ausstellung </c:v>
                </c:pt>
              </c:strCache>
            </c:strRef>
          </c:cat>
          <c:val>
            <c:numRef>
              <c:f>Tabelle1!$C$2:$C$13</c:f>
              <c:numCache>
                <c:formatCode>0%</c:formatCode>
                <c:ptCount val="12"/>
                <c:pt idx="0">
                  <c:v>0.28999999999999998</c:v>
                </c:pt>
                <c:pt idx="1">
                  <c:v>0.43</c:v>
                </c:pt>
                <c:pt idx="2">
                  <c:v>0.35</c:v>
                </c:pt>
                <c:pt idx="3">
                  <c:v>0.38</c:v>
                </c:pt>
                <c:pt idx="4">
                  <c:v>0.44</c:v>
                </c:pt>
                <c:pt idx="5">
                  <c:v>0.4</c:v>
                </c:pt>
                <c:pt idx="6">
                  <c:v>0.26</c:v>
                </c:pt>
                <c:pt idx="7">
                  <c:v>0.33</c:v>
                </c:pt>
                <c:pt idx="8">
                  <c:v>0.33</c:v>
                </c:pt>
                <c:pt idx="9">
                  <c:v>0.4</c:v>
                </c:pt>
                <c:pt idx="10">
                  <c:v>0.31</c:v>
                </c:pt>
                <c:pt idx="11">
                  <c:v>0.28000000000000003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teils-teils</c:v>
                </c:pt>
              </c:strCache>
            </c:strRef>
          </c:tx>
          <c:invertIfNegative val="0"/>
          <c:cat>
            <c:strRef>
              <c:f>Tabelle1!$A$2:$A$13</c:f>
              <c:strCache>
                <c:ptCount val="12"/>
                <c:pt idx="0">
                  <c:v>Barrierefreiheit </c:v>
                </c:pt>
                <c:pt idx="1">
                  <c:v>Wechsel Ausstellungen/ Themen</c:v>
                </c:pt>
                <c:pt idx="2">
                  <c:v>Beschilderung zum Museum </c:v>
                </c:pt>
                <c:pt idx="3">
                  <c:v>moderne Gestaltung/ zeitgemäße Medien</c:v>
                </c:pt>
                <c:pt idx="4">
                  <c:v>Veranstaltungen</c:v>
                </c:pt>
                <c:pt idx="5">
                  <c:v>Blick auf Altstadt/ Aussichtspunkt</c:v>
                </c:pt>
                <c:pt idx="6">
                  <c:v>Parkplätze</c:v>
                </c:pt>
                <c:pt idx="7">
                  <c:v>Kinderangebote </c:v>
                </c:pt>
                <c:pt idx="8">
                  <c:v>Museumscafé </c:v>
                </c:pt>
                <c:pt idx="9">
                  <c:v>Begleitung/ Gästen etwas zeigen </c:v>
                </c:pt>
                <c:pt idx="10">
                  <c:v>Spaß/ Unterhaltung</c:v>
                </c:pt>
                <c:pt idx="11">
                  <c:v>Mitmachmöglichkeiten in Ausstellung </c:v>
                </c:pt>
              </c:strCache>
            </c:strRef>
          </c:cat>
          <c:val>
            <c:numRef>
              <c:f>Tabelle1!$D$2:$D$13</c:f>
              <c:numCache>
                <c:formatCode>0%</c:formatCode>
                <c:ptCount val="12"/>
                <c:pt idx="0">
                  <c:v>0.15</c:v>
                </c:pt>
                <c:pt idx="1">
                  <c:v>0.1540983606557377</c:v>
                </c:pt>
                <c:pt idx="2">
                  <c:v>0.1736111111111111</c:v>
                </c:pt>
                <c:pt idx="3">
                  <c:v>0.16129032258064516</c:v>
                </c:pt>
                <c:pt idx="4">
                  <c:v>0.18257956448911222</c:v>
                </c:pt>
                <c:pt idx="5">
                  <c:v>0.18416523235800344</c:v>
                </c:pt>
                <c:pt idx="6">
                  <c:v>0.16</c:v>
                </c:pt>
                <c:pt idx="7">
                  <c:v>0.19</c:v>
                </c:pt>
                <c:pt idx="8">
                  <c:v>0.24</c:v>
                </c:pt>
                <c:pt idx="9">
                  <c:v>0.3</c:v>
                </c:pt>
                <c:pt idx="10">
                  <c:v>0.25</c:v>
                </c:pt>
                <c:pt idx="11">
                  <c:v>0.27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12360832"/>
        <c:axId val="119186560"/>
      </c:barChart>
      <c:catAx>
        <c:axId val="112360832"/>
        <c:scaling>
          <c:orientation val="maxMin"/>
        </c:scaling>
        <c:delete val="0"/>
        <c:axPos val="l"/>
        <c:majorTickMark val="out"/>
        <c:minorTickMark val="none"/>
        <c:tickLblPos val="nextTo"/>
        <c:crossAx val="119186560"/>
        <c:crosses val="autoZero"/>
        <c:auto val="1"/>
        <c:lblAlgn val="ctr"/>
        <c:lblOffset val="100"/>
        <c:noMultiLvlLbl val="0"/>
      </c:catAx>
      <c:valAx>
        <c:axId val="119186560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11236083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5199226229765318"/>
          <c:y val="0.94340089618075307"/>
          <c:w val="0.50506299953599931"/>
          <c:h val="4.7344813281318558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/>
      </a:pPr>
      <a:endParaRPr lang="de-D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48170629750454"/>
          <c:y val="0"/>
          <c:w val="0.46504863657124518"/>
          <c:h val="0.9738800966710845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Gültige Prozente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tx1">
                  <a:lumMod val="85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tx1">
                  <a:lumMod val="85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chemeClr val="tx1">
                  <a:lumMod val="85000"/>
                </a:schemeClr>
              </a:solidFill>
            </c:spPr>
          </c:dPt>
          <c:dPt>
            <c:idx val="6"/>
            <c:invertIfNegative val="0"/>
            <c:bubble3D val="0"/>
            <c:spPr>
              <a:solidFill>
                <a:schemeClr val="tx1">
                  <a:lumMod val="85000"/>
                </a:schemeClr>
              </a:solidFill>
            </c:spPr>
          </c:dPt>
          <c:dPt>
            <c:idx val="7"/>
            <c:invertIfNegative val="0"/>
            <c:bubble3D val="0"/>
            <c:spPr>
              <a:solidFill>
                <a:schemeClr val="tx1">
                  <a:lumMod val="85000"/>
                </a:schemeClr>
              </a:solidFill>
            </c:spPr>
          </c:dPt>
          <c:dPt>
            <c:idx val="8"/>
            <c:invertIfNegative val="0"/>
            <c:bubble3D val="0"/>
            <c:spPr>
              <a:solidFill>
                <a:schemeClr val="tx1">
                  <a:lumMod val="85000"/>
                </a:schemeClr>
              </a:solidFill>
            </c:spPr>
          </c:dPt>
          <c:dPt>
            <c:idx val="9"/>
            <c:invertIfNegative val="0"/>
            <c:bubble3D val="0"/>
            <c:spPr>
              <a:solidFill>
                <a:schemeClr val="tx1">
                  <a:lumMod val="85000"/>
                </a:schemeClr>
              </a:solidFill>
            </c:spPr>
          </c:dPt>
          <c:dPt>
            <c:idx val="10"/>
            <c:invertIfNegative val="0"/>
            <c:bubble3D val="0"/>
            <c:spPr>
              <a:solidFill>
                <a:schemeClr val="tx1">
                  <a:lumMod val="85000"/>
                </a:schemeClr>
              </a:solidFill>
            </c:spPr>
          </c:dPt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Tabelle1!$A$2:$A$12</c:f>
              <c:strCache>
                <c:ptCount val="11"/>
                <c:pt idx="0">
                  <c:v>fehlen Informationen zum Museum und Angeboten</c:v>
                </c:pt>
                <c:pt idx="1">
                  <c:v>bisher nicht bekannt</c:v>
                </c:pt>
                <c:pt idx="2">
                  <c:v>sonstige Gründe</c:v>
                </c:pt>
                <c:pt idx="3">
                  <c:v>besuche lieber andere Museen oder Kulturangebote</c:v>
                </c:pt>
                <c:pt idx="4">
                  <c:v>schlecht zu erreichen</c:v>
                </c:pt>
                <c:pt idx="5">
                  <c:v>kein Interesse an Museen</c:v>
                </c:pt>
                <c:pt idx="6">
                  <c:v>zu wenige Parkplätze</c:v>
                </c:pt>
                <c:pt idx="7">
                  <c:v>Öffnungszeiten ungünstig</c:v>
                </c:pt>
                <c:pt idx="8">
                  <c:v>keine Begleitung</c:v>
                </c:pt>
                <c:pt idx="9">
                  <c:v>Eintrittspreise zu hoch</c:v>
                </c:pt>
                <c:pt idx="10">
                  <c:v>nicht barrierefrei</c:v>
                </c:pt>
              </c:strCache>
            </c:strRef>
          </c:cat>
          <c:val>
            <c:numRef>
              <c:f>Tabelle1!$B$2:$B$12</c:f>
              <c:numCache>
                <c:formatCode>0%</c:formatCode>
                <c:ptCount val="11"/>
                <c:pt idx="0">
                  <c:v>0.40378006872852235</c:v>
                </c:pt>
                <c:pt idx="1">
                  <c:v>0.37113402061855699</c:v>
                </c:pt>
                <c:pt idx="2">
                  <c:v>0.24742268041237114</c:v>
                </c:pt>
                <c:pt idx="3">
                  <c:v>0.10652920962199312</c:v>
                </c:pt>
                <c:pt idx="4">
                  <c:v>9.9656357388316158E-2</c:v>
                </c:pt>
                <c:pt idx="5">
                  <c:v>9.6219931271477654E-2</c:v>
                </c:pt>
                <c:pt idx="6">
                  <c:v>9.2783505154639179E-2</c:v>
                </c:pt>
                <c:pt idx="7">
                  <c:v>7.7319587628865982E-2</c:v>
                </c:pt>
                <c:pt idx="8">
                  <c:v>2.9209621993127145E-2</c:v>
                </c:pt>
                <c:pt idx="9">
                  <c:v>2.5773195876288662E-2</c:v>
                </c:pt>
                <c:pt idx="10">
                  <c:v>2.2336769759450172E-2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2894592"/>
        <c:axId val="142991744"/>
      </c:barChart>
      <c:catAx>
        <c:axId val="142894592"/>
        <c:scaling>
          <c:orientation val="maxMin"/>
        </c:scaling>
        <c:delete val="0"/>
        <c:axPos val="l"/>
        <c:majorTickMark val="out"/>
        <c:minorTickMark val="none"/>
        <c:tickLblPos val="nextTo"/>
        <c:crossAx val="142991744"/>
        <c:crosses val="autoZero"/>
        <c:auto val="1"/>
        <c:lblAlgn val="ctr"/>
        <c:lblOffset val="100"/>
        <c:noMultiLvlLbl val="0"/>
      </c:catAx>
      <c:valAx>
        <c:axId val="142991744"/>
        <c:scaling>
          <c:orientation val="minMax"/>
          <c:max val="0.5"/>
        </c:scaling>
        <c:delete val="1"/>
        <c:axPos val="t"/>
        <c:numFmt formatCode="0%" sourceLinked="1"/>
        <c:majorTickMark val="out"/>
        <c:minorTickMark val="none"/>
        <c:tickLblPos val="nextTo"/>
        <c:crossAx val="14289459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600"/>
      </a:pPr>
      <a:endParaRPr lang="de-DE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DD6275-7412-47E5-9313-0E8EF2523C8C}" type="datetimeFigureOut">
              <a:rPr lang="de-DE" smtClean="0"/>
              <a:t>14.10.2019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B90E64-4A04-4491-819A-F78F2781A7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0809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96975" y="468313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7CA9B2-BB8B-4F59-9F9E-A012243F5149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  <p:sp>
        <p:nvSpPr>
          <p:cNvPr id="2" name="Notizen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268413" y="250825"/>
            <a:ext cx="4248150" cy="3186113"/>
          </a:xfrm>
        </p:spPr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2D7508-7021-4843-89D7-A8B2DAD70B21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3693162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250825"/>
            <a:ext cx="4572000" cy="3429000"/>
          </a:xfrm>
        </p:spPr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2D7508-7021-4843-89D7-A8B2DAD70B21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4752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31B71-A968-4080-8538-8118F9228EFA}" type="datetimeFigureOut">
              <a:rPr lang="de-DE" smtClean="0"/>
              <a:t>14.10.2019</a:t>
            </a:fld>
            <a:endParaRPr lang="de-DE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600C69-D43C-4FE7-9373-C10430762766}" type="slidenum">
              <a:rPr lang="de-DE" smtClean="0"/>
              <a:t>‹Nr.›</a:t>
            </a:fld>
            <a:endParaRPr lang="de-DE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31B71-A968-4080-8538-8118F9228EFA}" type="datetimeFigureOut">
              <a:rPr lang="de-DE" smtClean="0"/>
              <a:t>14.10.2019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0C69-D43C-4FE7-9373-C1043076276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31B71-A968-4080-8538-8118F9228EFA}" type="datetimeFigureOut">
              <a:rPr lang="de-DE" smtClean="0"/>
              <a:t>14.10.2019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0C69-D43C-4FE7-9373-C1043076276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31B71-A968-4080-8538-8118F9228EFA}" type="datetimeFigureOut">
              <a:rPr lang="de-DE" smtClean="0"/>
              <a:t>14.10.2019</a:t>
            </a:fld>
            <a:endParaRPr lang="de-DE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600C69-D43C-4FE7-9373-C10430762766}" type="slidenum">
              <a:rPr lang="de-DE" smtClean="0"/>
              <a:t>‹Nr.›</a:t>
            </a:fld>
            <a:endParaRPr lang="de-DE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31B71-A968-4080-8538-8118F9228EFA}" type="datetimeFigureOut">
              <a:rPr lang="de-DE" smtClean="0"/>
              <a:t>14.10.2019</a:t>
            </a:fld>
            <a:endParaRPr lang="de-DE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600C69-D43C-4FE7-9373-C10430762766}" type="slidenum">
              <a:rPr lang="de-DE" smtClean="0"/>
              <a:t>‹Nr.›</a:t>
            </a:fld>
            <a:endParaRPr lang="de-DE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31B71-A968-4080-8538-8118F9228EFA}" type="datetimeFigureOut">
              <a:rPr lang="de-DE" smtClean="0"/>
              <a:t>14.10.2019</a:t>
            </a:fld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600C69-D43C-4FE7-9373-C10430762766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31B71-A968-4080-8538-8118F9228EFA}" type="datetimeFigureOut">
              <a:rPr lang="de-DE" smtClean="0"/>
              <a:t>14.10.2019</a:t>
            </a:fld>
            <a:endParaRPr lang="de-DE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600C69-D43C-4FE7-9373-C10430762766}" type="slidenum">
              <a:rPr lang="de-DE" smtClean="0"/>
              <a:t>‹Nr.›</a:t>
            </a:fld>
            <a:endParaRPr lang="de-DE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31B71-A968-4080-8538-8118F9228EFA}" type="datetimeFigureOut">
              <a:rPr lang="de-DE" smtClean="0"/>
              <a:t>14.10.2019</a:t>
            </a:fld>
            <a:endParaRPr lang="de-DE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600C69-D43C-4FE7-9373-C10430762766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31B71-A968-4080-8538-8118F9228EFA}" type="datetimeFigureOut">
              <a:rPr lang="de-DE" smtClean="0"/>
              <a:t>14.10.2019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600C69-D43C-4FE7-9373-C10430762766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31B71-A968-4080-8538-8118F9228EFA}" type="datetimeFigureOut">
              <a:rPr lang="de-DE" smtClean="0"/>
              <a:t>14.10.2019</a:t>
            </a:fld>
            <a:endParaRPr lang="de-DE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600C69-D43C-4FE7-9373-C10430762766}" type="slidenum">
              <a:rPr lang="de-DE" smtClean="0"/>
              <a:t>‹Nr.›</a:t>
            </a:fld>
            <a:endParaRPr lang="de-DE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31B71-A968-4080-8538-8118F9228EFA}" type="datetimeFigureOut">
              <a:rPr lang="de-DE" smtClean="0"/>
              <a:t>14.10.2019</a:t>
            </a:fld>
            <a:endParaRPr lang="de-DE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600C69-D43C-4FE7-9373-C10430762766}" type="slidenum">
              <a:rPr lang="de-DE" smtClean="0"/>
              <a:t>‹Nr.›</a:t>
            </a:fld>
            <a:endParaRPr lang="de-DE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F3531B71-A968-4080-8538-8118F9228EFA}" type="datetimeFigureOut">
              <a:rPr lang="de-DE" smtClean="0"/>
              <a:t>14.10.2019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71600C69-D43C-4FE7-9373-C10430762766}" type="slidenum">
              <a:rPr lang="de-DE" smtClean="0"/>
              <a:t>‹Nr.›</a:t>
            </a:fld>
            <a:endParaRPr lang="de-D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museum-landsberg.de/de/was-tut-sich-/besucherstudie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789040"/>
            <a:ext cx="3059832" cy="3148218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55576" y="6619056"/>
            <a:ext cx="5328592" cy="554360"/>
          </a:xfrm>
        </p:spPr>
        <p:txBody>
          <a:bodyPr>
            <a:normAutofit fontScale="90000"/>
          </a:bodyPr>
          <a:lstStyle/>
          <a:p>
            <a:r>
              <a:rPr lang="de-DE" sz="1600" dirty="0" smtClean="0">
                <a:latin typeface="Radikal Thin" pitchFamily="50" charset="0"/>
              </a:rPr>
              <a:t>        </a:t>
            </a:r>
            <a:br>
              <a:rPr lang="de-DE" sz="1600" dirty="0" smtClean="0">
                <a:latin typeface="Radikal Thin" pitchFamily="50" charset="0"/>
              </a:rPr>
            </a:br>
            <a:r>
              <a:rPr lang="de-DE" sz="1600" dirty="0" smtClean="0"/>
              <a:t>Sonia Fischer, Stadtmuseum Landsberg am Lech</a:t>
            </a:r>
            <a:br>
              <a:rPr lang="de-DE" sz="1600" dirty="0" smtClean="0"/>
            </a:br>
            <a:r>
              <a:rPr lang="de-DE" sz="1600" dirty="0" smtClean="0"/>
              <a:t>Besucherforschung aus Anlass der Neukonzeption</a:t>
            </a:r>
            <a:r>
              <a:rPr lang="de-DE" sz="1600" dirty="0" smtClean="0">
                <a:latin typeface="Radikal Thin" pitchFamily="50" charset="0"/>
              </a:rPr>
              <a:t>						           </a:t>
            </a:r>
            <a:r>
              <a:rPr lang="de-DE" sz="1600" dirty="0">
                <a:latin typeface="Radikal Thin" pitchFamily="50" charset="0"/>
              </a:rPr>
              <a:t/>
            </a:r>
            <a:br>
              <a:rPr lang="de-DE" sz="1600" dirty="0">
                <a:latin typeface="Radikal Thin" pitchFamily="50" charset="0"/>
              </a:rPr>
            </a:br>
            <a:endParaRPr lang="de-DE" sz="1600" dirty="0">
              <a:latin typeface="Radikal Thin" pitchFamily="50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6255"/>
            <a:ext cx="9144000" cy="2556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118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6" y="534770"/>
            <a:ext cx="4499992" cy="3002663"/>
          </a:xfr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48680"/>
            <a:ext cx="4147195" cy="2915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17033"/>
            <a:ext cx="293370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238776"/>
            <a:ext cx="1511064" cy="1511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nhaltsplatzhalter 4"/>
          <p:cNvPicPr>
            <a:picLocks noGrp="1" noChangeAspect="1"/>
          </p:cNvPicPr>
          <p:nvPr>
            <p:ph sz="quarter" idx="1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714599"/>
            <a:ext cx="4464496" cy="2978977"/>
          </a:xfrm>
        </p:spPr>
      </p:pic>
      <p:sp>
        <p:nvSpPr>
          <p:cNvPr id="3" name="Textfeld 2"/>
          <p:cNvSpPr txBox="1"/>
          <p:nvPr/>
        </p:nvSpPr>
        <p:spPr>
          <a:xfrm>
            <a:off x="2915816" y="692696"/>
            <a:ext cx="1224136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rgbClr val="FFC000"/>
                </a:solidFill>
              </a:rPr>
              <a:t>71 %</a:t>
            </a:r>
            <a:endParaRPr lang="de-DE" sz="2400" b="1" dirty="0">
              <a:solidFill>
                <a:srgbClr val="FFC000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8172400" y="823744"/>
            <a:ext cx="971600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r"/>
            <a:r>
              <a:rPr lang="de-DE" sz="2400" b="1" dirty="0">
                <a:solidFill>
                  <a:srgbClr val="FFC000"/>
                </a:solidFill>
              </a:rPr>
              <a:t>9</a:t>
            </a:r>
            <a:r>
              <a:rPr lang="de-DE" sz="2400" b="1" dirty="0" smtClean="0">
                <a:solidFill>
                  <a:srgbClr val="FFC000"/>
                </a:solidFill>
              </a:rPr>
              <a:t>1 %</a:t>
            </a:r>
            <a:endParaRPr lang="de-DE" sz="2400" b="1" dirty="0">
              <a:solidFill>
                <a:srgbClr val="FFC00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8035627" y="4072919"/>
            <a:ext cx="9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rgbClr val="FFC000"/>
                </a:solidFill>
              </a:rPr>
              <a:t>44 %</a:t>
            </a:r>
            <a:endParaRPr lang="de-DE" sz="2400" b="1" dirty="0">
              <a:solidFill>
                <a:srgbClr val="FFC00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3068216" y="4534584"/>
            <a:ext cx="1224136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rgbClr val="FFC000"/>
                </a:solidFill>
              </a:rPr>
              <a:t>50 %</a:t>
            </a:r>
            <a:endParaRPr lang="de-DE" sz="2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06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graphicFrame>
        <p:nvGraphicFramePr>
          <p:cNvPr id="5" name="Diagramm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3854212"/>
              </p:ext>
            </p:extLst>
          </p:nvPr>
        </p:nvGraphicFramePr>
        <p:xfrm>
          <a:off x="179512" y="908720"/>
          <a:ext cx="8869238" cy="5398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755576" y="188640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de-DE" dirty="0" smtClean="0">
                <a:latin typeface="+mj-lt"/>
                <a:cs typeface="Times New Roman" pitchFamily="18" charset="0"/>
              </a:rPr>
              <a:t>Wichtige Aspekte </a:t>
            </a:r>
            <a:r>
              <a:rPr lang="de-DE" altLang="de-DE" dirty="0">
                <a:latin typeface="+mj-lt"/>
                <a:cs typeface="Times New Roman" pitchFamily="18" charset="0"/>
              </a:rPr>
              <a:t>für zukünftiges Stadtmuseum </a:t>
            </a:r>
            <a:endParaRPr lang="de-DE" altLang="de-DE" dirty="0">
              <a:latin typeface="+mj-lt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1209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80728"/>
            <a:ext cx="7219950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971600" y="188640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+mj-lt"/>
              </a:rPr>
              <a:t>5. Nichtbesucherstudie </a:t>
            </a:r>
            <a:r>
              <a:rPr lang="de-DE" dirty="0" smtClean="0">
                <a:latin typeface="+mj-lt"/>
              </a:rPr>
              <a:t>: 652 Befragte</a:t>
            </a:r>
            <a:endParaRPr lang="de-DE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9970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5B602D-BBDC-450F-9EE2-2BE49B1ABB5C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0" y="24860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2" name="Rechteck 1"/>
          <p:cNvSpPr/>
          <p:nvPr/>
        </p:nvSpPr>
        <p:spPr>
          <a:xfrm>
            <a:off x="1778000" y="476672"/>
            <a:ext cx="5386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dirty="0" smtClean="0"/>
              <a:t>Bekanntheit </a:t>
            </a:r>
            <a:r>
              <a:rPr lang="de-DE" dirty="0"/>
              <a:t>des Neuen </a:t>
            </a:r>
            <a:r>
              <a:rPr lang="de-DE" dirty="0" smtClean="0"/>
              <a:t>Stadtmuseums</a:t>
            </a:r>
            <a:endParaRPr lang="de-DE" dirty="0"/>
          </a:p>
        </p:txBody>
      </p:sp>
      <p:sp>
        <p:nvSpPr>
          <p:cNvPr id="3" name="Geschweifte Klammer rechts 2"/>
          <p:cNvSpPr/>
          <p:nvPr/>
        </p:nvSpPr>
        <p:spPr>
          <a:xfrm>
            <a:off x="7956376" y="2132856"/>
            <a:ext cx="288032" cy="720080"/>
          </a:xfrm>
          <a:prstGeom prst="rightBrac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Geschweifte Klammer rechts 10"/>
          <p:cNvSpPr/>
          <p:nvPr/>
        </p:nvSpPr>
        <p:spPr>
          <a:xfrm>
            <a:off x="7164288" y="3501008"/>
            <a:ext cx="288032" cy="720080"/>
          </a:xfrm>
          <a:prstGeom prst="rightBrac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8242572" y="227687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accent2"/>
                </a:solidFill>
              </a:rPr>
              <a:t>57%</a:t>
            </a:r>
            <a:endParaRPr lang="de-DE" b="1" dirty="0">
              <a:solidFill>
                <a:schemeClr val="accent2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7478364" y="370774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accent3"/>
                </a:solidFill>
              </a:rPr>
              <a:t>32%</a:t>
            </a:r>
            <a:endParaRPr lang="de-DE" b="1" dirty="0">
              <a:solidFill>
                <a:schemeClr val="accent3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51520" y="4881934"/>
            <a:ext cx="8136904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b="1" dirty="0"/>
              <a:t>Z</a:t>
            </a:r>
            <a:r>
              <a:rPr lang="de-DE" sz="1600" b="1" dirty="0" smtClean="0"/>
              <a:t>u berücksichtigen: </a:t>
            </a:r>
            <a:endParaRPr lang="de-DE" sz="1600" dirty="0" smtClean="0"/>
          </a:p>
          <a:p>
            <a:pPr marL="285750" indent="-285750">
              <a:buFontTx/>
              <a:buChar char="-"/>
            </a:pPr>
            <a:r>
              <a:rPr lang="de-DE" sz="1600" dirty="0" smtClean="0"/>
              <a:t>Ergebnisse sind beeinflusst durch Auswahl der </a:t>
            </a:r>
            <a:r>
              <a:rPr lang="de-DE" sz="1600" dirty="0" smtClean="0"/>
              <a:t>Befragungsorte</a:t>
            </a:r>
            <a:endParaRPr lang="de-DE" sz="1600" dirty="0" smtClean="0"/>
          </a:p>
          <a:p>
            <a:pPr marL="285750" indent="-285750">
              <a:buFontTx/>
              <a:buChar char="-"/>
            </a:pPr>
            <a:r>
              <a:rPr lang="de-DE" sz="1600" dirty="0" smtClean="0"/>
              <a:t>11% „besuche nicht mehr“: geschlossene Dauerausstellung berücksichtigen</a:t>
            </a:r>
          </a:p>
          <a:p>
            <a:pPr marL="285750" indent="-285750">
              <a:buFontTx/>
              <a:buChar char="-"/>
            </a:pPr>
            <a:r>
              <a:rPr lang="de-DE" sz="1600" dirty="0"/>
              <a:t>v</a:t>
            </a:r>
            <a:r>
              <a:rPr lang="de-DE" sz="1600" dirty="0" smtClean="0"/>
              <a:t>ergleichsweise hoher Wert für Besuche (32%) bei breiter Streuung der Befragungsorte sowie im Vergleich zu anderen Nichtbesucherstudien</a:t>
            </a:r>
            <a:endParaRPr lang="de-DE" sz="1600" dirty="0"/>
          </a:p>
        </p:txBody>
      </p:sp>
      <p:graphicFrame>
        <p:nvGraphicFramePr>
          <p:cNvPr id="12" name="Diagramm 11"/>
          <p:cNvGraphicFramePr/>
          <p:nvPr>
            <p:extLst>
              <p:ext uri="{D42A27DB-BD31-4B8C-83A1-F6EECF244321}">
                <p14:modId xmlns:p14="http://schemas.microsoft.com/office/powerpoint/2010/main" val="1248750725"/>
              </p:ext>
            </p:extLst>
          </p:nvPr>
        </p:nvGraphicFramePr>
        <p:xfrm>
          <a:off x="1581193" y="1931414"/>
          <a:ext cx="6552728" cy="2522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4803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467544" y="467380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b="1" dirty="0" smtClean="0"/>
              <a:t>Wünsche </a:t>
            </a:r>
            <a:r>
              <a:rPr lang="de-DE" b="1" dirty="0"/>
              <a:t>an das </a:t>
            </a:r>
            <a:r>
              <a:rPr lang="de-DE" b="1" dirty="0" smtClean="0"/>
              <a:t>Stadtmuseum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6660232" y="3388871"/>
            <a:ext cx="2305050" cy="2677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sz="1400" b="1" dirty="0"/>
              <a:t>Zu berücksichtigen: </a:t>
            </a:r>
          </a:p>
          <a:p>
            <a:pPr>
              <a:defRPr/>
            </a:pPr>
            <a:r>
              <a:rPr lang="de-DE" sz="1400" dirty="0" smtClean="0"/>
              <a:t>- Unterschiede in der Bedeutung nach </a:t>
            </a:r>
            <a:r>
              <a:rPr lang="de-DE" sz="1400" dirty="0" smtClean="0"/>
              <a:t>Ziel-gruppen </a:t>
            </a:r>
            <a:r>
              <a:rPr lang="de-DE" sz="1400" dirty="0" smtClean="0"/>
              <a:t>(Alter, </a:t>
            </a:r>
            <a:r>
              <a:rPr lang="de-DE" sz="1400" dirty="0" smtClean="0"/>
              <a:t>Wohnort)</a:t>
            </a:r>
            <a:endParaRPr lang="de-DE" sz="1400" dirty="0" smtClean="0"/>
          </a:p>
          <a:p>
            <a:pPr>
              <a:defRPr/>
            </a:pPr>
            <a:r>
              <a:rPr lang="de-DE" sz="1400" dirty="0" smtClean="0"/>
              <a:t>- Besucherbefragungen in Museen ergeben höhere Bedeutung von Mitmachen</a:t>
            </a:r>
            <a:r>
              <a:rPr lang="de-DE" sz="1400" dirty="0"/>
              <a:t> </a:t>
            </a:r>
            <a:r>
              <a:rPr lang="de-DE" sz="1400" dirty="0" smtClean="0"/>
              <a:t>und Spaß </a:t>
            </a:r>
            <a:endParaRPr lang="de-DE" sz="1400" dirty="0"/>
          </a:p>
          <a:p>
            <a:pPr>
              <a:defRPr/>
            </a:pPr>
            <a:r>
              <a:rPr lang="de-DE" sz="1400" dirty="0" smtClean="0"/>
              <a:t>- v.a</a:t>
            </a:r>
            <a:r>
              <a:rPr lang="de-DE" sz="1400" dirty="0" smtClean="0"/>
              <a:t>. Beschilderungen und auch Parkplätze sind über-durchschnittlich wichtig in Landsberg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5724128" y="6336616"/>
            <a:ext cx="2987824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200" dirty="0"/>
              <a:t>z</a:t>
            </a:r>
            <a:r>
              <a:rPr lang="de-DE" sz="1200" dirty="0" smtClean="0"/>
              <a:t>u 100% fehlend: weniger und  nicht wichtig</a:t>
            </a:r>
          </a:p>
        </p:txBody>
      </p:sp>
      <p:graphicFrame>
        <p:nvGraphicFramePr>
          <p:cNvPr id="9" name="Diagramm 8"/>
          <p:cNvGraphicFramePr/>
          <p:nvPr>
            <p:extLst>
              <p:ext uri="{D42A27DB-BD31-4B8C-83A1-F6EECF244321}">
                <p14:modId xmlns:p14="http://schemas.microsoft.com/office/powerpoint/2010/main" val="3635479198"/>
              </p:ext>
            </p:extLst>
          </p:nvPr>
        </p:nvGraphicFramePr>
        <p:xfrm>
          <a:off x="467544" y="734353"/>
          <a:ext cx="6120680" cy="5913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3052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A6B108-DE75-4AE9-90DB-7407419613C1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827584" y="332656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dirty="0" smtClean="0"/>
              <a:t>Hauptgründe </a:t>
            </a:r>
            <a:r>
              <a:rPr lang="de-DE" dirty="0"/>
              <a:t>warum das Stadtmuseum nicht oder nicht öfter besucht </a:t>
            </a:r>
            <a:r>
              <a:rPr lang="de-DE" dirty="0" smtClean="0"/>
              <a:t>wird 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5989083" y="2849138"/>
            <a:ext cx="2305050" cy="30931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sz="1500" b="1" dirty="0" smtClean="0"/>
              <a:t>Zu berücksichtigen:</a:t>
            </a:r>
          </a:p>
          <a:p>
            <a:pPr>
              <a:defRPr/>
            </a:pPr>
            <a:r>
              <a:rPr lang="de-DE" sz="1500" dirty="0" smtClean="0"/>
              <a:t>- fehlende Informationen spielen eine besonders große Rolle, auch im Vergleich zu anderen Nichtbesucherstudien</a:t>
            </a:r>
          </a:p>
          <a:p>
            <a:pPr>
              <a:defRPr/>
            </a:pPr>
            <a:r>
              <a:rPr lang="de-DE" sz="1500" dirty="0" smtClean="0"/>
              <a:t/>
            </a:r>
            <a:br>
              <a:rPr lang="de-DE" sz="1500" dirty="0" smtClean="0"/>
            </a:br>
            <a:r>
              <a:rPr lang="de-DE" sz="1500" dirty="0" smtClean="0"/>
              <a:t>- Unterschiede nach Zielgruppen, </a:t>
            </a:r>
            <a:br>
              <a:rPr lang="de-DE" sz="1500" dirty="0" smtClean="0"/>
            </a:br>
            <a:r>
              <a:rPr lang="de-DE" sz="1500" dirty="0" smtClean="0"/>
              <a:t>u.a. wurde Erreichbarkeit öfter von älteren genannt, mangelndes Interesse von jüngeren Befragten</a:t>
            </a:r>
          </a:p>
        </p:txBody>
      </p:sp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2206178636"/>
              </p:ext>
            </p:extLst>
          </p:nvPr>
        </p:nvGraphicFramePr>
        <p:xfrm>
          <a:off x="539552" y="1039848"/>
          <a:ext cx="7128792" cy="5557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8878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403648" y="2708920"/>
            <a:ext cx="64087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800" u="sng" dirty="0">
                <a:hlinkClick r:id="rId2"/>
              </a:rPr>
              <a:t>https://museum-landsberg.de/de/was-tut-sich-/</a:t>
            </a:r>
            <a:r>
              <a:rPr lang="de-DE" sz="2800" u="sng" dirty="0" smtClean="0">
                <a:hlinkClick r:id="rId2"/>
              </a:rPr>
              <a:t>besucherstudie</a:t>
            </a:r>
            <a:endParaRPr lang="de-DE" sz="2800" u="sng" dirty="0" smtClean="0"/>
          </a:p>
          <a:p>
            <a:pPr algn="ctr"/>
            <a:endParaRPr lang="de-DE" sz="2800" dirty="0"/>
          </a:p>
          <a:p>
            <a:pPr algn="ctr"/>
            <a:r>
              <a:rPr lang="de-DE" sz="2800" dirty="0" smtClean="0"/>
              <a:t>Vielen Dank!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99846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928"/>
            <a:ext cx="9144000" cy="6730144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789932" y="5994260"/>
            <a:ext cx="7992888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de-DE" dirty="0">
              <a:solidFill>
                <a:schemeClr val="tx1"/>
              </a:solidFill>
              <a:latin typeface="Radikal Thin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02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:\53_MUS\Verwaltung Museum\2017 Ausstellungen\Sammlung Demoversion\Fotos\Ausstellungseröffnung\1711_Demoversion (17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8303500" cy="554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49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27784" y="4365104"/>
            <a:ext cx="6192688" cy="914400"/>
          </a:xfrm>
        </p:spPr>
        <p:txBody>
          <a:bodyPr/>
          <a:lstStyle/>
          <a:p>
            <a:r>
              <a:rPr lang="de-DE" sz="1800" dirty="0" smtClean="0"/>
              <a:t>Zehn Objekte für zehn Themenfelder der Stadtgeschichte</a:t>
            </a:r>
            <a:endParaRPr lang="de-DE" sz="1800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5" y="3717032"/>
            <a:ext cx="2232248" cy="2991333"/>
          </a:xfr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25" y="116632"/>
            <a:ext cx="2261928" cy="3389875"/>
          </a:xfrm>
          <a:prstGeom prst="rect">
            <a:avLst/>
          </a:prstGeom>
        </p:spPr>
      </p:pic>
      <p:pic>
        <p:nvPicPr>
          <p:cNvPr id="9" name="Inhaltsplatzhalter 4"/>
          <p:cNvPicPr>
            <a:picLocks noGrp="1" noChangeAspect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04664"/>
            <a:ext cx="6335745" cy="4227585"/>
          </a:xfrm>
        </p:spPr>
      </p:pic>
    </p:spTree>
    <p:extLst>
      <p:ext uri="{BB962C8B-B14F-4D97-AF65-F5344CB8AC3E}">
        <p14:creationId xmlns:p14="http://schemas.microsoft.com/office/powerpoint/2010/main" val="157511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27584" y="3789040"/>
            <a:ext cx="8640960" cy="2808312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1800" b="1" dirty="0" smtClean="0">
                <a:effectLst/>
                <a:latin typeface="Radikal Thin" pitchFamily="50" charset="0"/>
              </a:rPr>
              <a:t/>
            </a:r>
            <a:br>
              <a:rPr lang="de-DE" sz="1800" b="1" dirty="0" smtClean="0">
                <a:effectLst/>
                <a:latin typeface="Radikal Thin" pitchFamily="50" charset="0"/>
              </a:rPr>
            </a:br>
            <a:r>
              <a:rPr lang="de-DE" sz="1800" b="1" dirty="0">
                <a:effectLst/>
                <a:latin typeface="Radikal Thin" pitchFamily="50" charset="0"/>
              </a:rPr>
              <a:t/>
            </a:r>
            <a:br>
              <a:rPr lang="de-DE" sz="1800" b="1" dirty="0">
                <a:effectLst/>
                <a:latin typeface="Radikal Thin" pitchFamily="50" charset="0"/>
              </a:rPr>
            </a:br>
            <a:r>
              <a:rPr lang="de-DE" sz="1800" b="1" dirty="0" smtClean="0">
                <a:effectLst/>
                <a:latin typeface="Radikal Thin" pitchFamily="50" charset="0"/>
              </a:rPr>
              <a:t/>
            </a:r>
            <a:br>
              <a:rPr lang="de-DE" sz="1800" b="1" dirty="0" smtClean="0">
                <a:effectLst/>
                <a:latin typeface="Radikal Thin" pitchFamily="50" charset="0"/>
              </a:rPr>
            </a:br>
            <a:r>
              <a:rPr lang="de-DE" sz="1800" b="1" dirty="0">
                <a:effectLst/>
                <a:latin typeface="Radikal Thin" pitchFamily="50" charset="0"/>
              </a:rPr>
              <a:t/>
            </a:r>
            <a:br>
              <a:rPr lang="de-DE" sz="1800" b="1" dirty="0">
                <a:effectLst/>
                <a:latin typeface="Radikal Thin" pitchFamily="50" charset="0"/>
              </a:rPr>
            </a:br>
            <a:r>
              <a:rPr lang="de-DE" sz="1800" dirty="0" smtClean="0">
                <a:effectLst/>
              </a:rPr>
              <a:t>Evaluierungsinstrumente</a:t>
            </a:r>
            <a:r>
              <a:rPr lang="de-DE" sz="1800" b="1" dirty="0" smtClean="0">
                <a:effectLst/>
                <a:latin typeface="Radikal Thin" pitchFamily="50" charset="0"/>
              </a:rPr>
              <a:t/>
            </a:r>
            <a:br>
              <a:rPr lang="de-DE" sz="1800" b="1" dirty="0" smtClean="0">
                <a:effectLst/>
                <a:latin typeface="Radikal Thin" pitchFamily="50" charset="0"/>
              </a:rPr>
            </a:br>
            <a:r>
              <a:rPr lang="de-DE" sz="1800" dirty="0" smtClean="0">
                <a:latin typeface="Radikal Thin" pitchFamily="50" charset="0"/>
              </a:rPr>
              <a:t/>
            </a:r>
            <a:br>
              <a:rPr lang="de-DE" sz="1800" dirty="0" smtClean="0">
                <a:latin typeface="Radikal Thin" pitchFamily="50" charset="0"/>
              </a:rPr>
            </a:br>
            <a:r>
              <a:rPr lang="de-DE" sz="1800" dirty="0" smtClean="0">
                <a:latin typeface="+mn-lt"/>
              </a:rPr>
              <a:t>1. Abstimmung durch Klebepunkte (Stimmungsbild)</a:t>
            </a:r>
            <a:br>
              <a:rPr lang="de-DE" sz="1800" dirty="0" smtClean="0">
                <a:latin typeface="+mn-lt"/>
              </a:rPr>
            </a:br>
            <a:r>
              <a:rPr lang="de-DE" sz="1800" dirty="0" smtClean="0">
                <a:latin typeface="+mn-lt"/>
              </a:rPr>
              <a:t>2. schriftliche Besucherbefragung (Wünsche und Urteile nach Personengruppen)</a:t>
            </a:r>
            <a:br>
              <a:rPr lang="de-DE" sz="1800" dirty="0" smtClean="0">
                <a:latin typeface="+mn-lt"/>
              </a:rPr>
            </a:br>
            <a:r>
              <a:rPr lang="de-DE" sz="1800" dirty="0" smtClean="0">
                <a:latin typeface="+mn-lt"/>
              </a:rPr>
              <a:t>3. Besucherbeobachtung (</a:t>
            </a:r>
            <a:r>
              <a:rPr lang="de-DE" sz="1800" dirty="0">
                <a:effectLst/>
                <a:latin typeface="+mn-lt"/>
              </a:rPr>
              <a:t>nicht </a:t>
            </a:r>
            <a:r>
              <a:rPr lang="de-DE" sz="1800" dirty="0" err="1">
                <a:effectLst/>
                <a:latin typeface="+mn-lt"/>
              </a:rPr>
              <a:t>erfragbares</a:t>
            </a:r>
            <a:r>
              <a:rPr lang="de-DE" sz="1800" dirty="0">
                <a:effectLst/>
                <a:latin typeface="+mn-lt"/>
              </a:rPr>
              <a:t>, tatsächliches </a:t>
            </a:r>
            <a:r>
              <a:rPr lang="de-DE" sz="1800" dirty="0" smtClean="0">
                <a:effectLst/>
                <a:latin typeface="+mn-lt"/>
              </a:rPr>
              <a:t>Besucherverhalten)</a:t>
            </a:r>
            <a:r>
              <a:rPr lang="de-DE" sz="1800" dirty="0" smtClean="0">
                <a:latin typeface="+mn-lt"/>
              </a:rPr>
              <a:t/>
            </a:r>
            <a:br>
              <a:rPr lang="de-DE" sz="1800" dirty="0" smtClean="0">
                <a:latin typeface="+mn-lt"/>
              </a:rPr>
            </a:br>
            <a:r>
              <a:rPr lang="de-DE" sz="1800" dirty="0" smtClean="0">
                <a:latin typeface="+mn-lt"/>
              </a:rPr>
              <a:t>4. Workshops (Zielgruppenbefragung)</a:t>
            </a:r>
            <a:br>
              <a:rPr lang="de-DE" sz="1800" dirty="0" smtClean="0">
                <a:latin typeface="+mn-lt"/>
              </a:rPr>
            </a:br>
            <a:r>
              <a:rPr lang="de-DE" sz="1800" dirty="0" smtClean="0">
                <a:latin typeface="+mn-lt"/>
              </a:rPr>
              <a:t>5. Nichtbesucherstudie (Erwartungen, Barrieren des Museumsbesuchs)</a:t>
            </a:r>
            <a:endParaRPr lang="de-DE" sz="1800" dirty="0">
              <a:latin typeface="+mn-lt"/>
            </a:endParaRP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968"/>
            <a:ext cx="4412655" cy="2943999"/>
          </a:xfrm>
        </p:spPr>
      </p:pic>
      <p:pic>
        <p:nvPicPr>
          <p:cNvPr id="6" name="Inhaltsplatzhalter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811" y="457363"/>
            <a:ext cx="4481525" cy="2990340"/>
          </a:xfrm>
        </p:spPr>
      </p:pic>
    </p:spTree>
    <p:extLst>
      <p:ext uri="{BB962C8B-B14F-4D97-AF65-F5344CB8AC3E}">
        <p14:creationId xmlns:p14="http://schemas.microsoft.com/office/powerpoint/2010/main" val="168976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96944" cy="914400"/>
          </a:xfrm>
        </p:spPr>
        <p:txBody>
          <a:bodyPr/>
          <a:lstStyle/>
          <a:p>
            <a:pPr algn="ctr"/>
            <a:r>
              <a:rPr lang="de-DE" sz="1800" dirty="0" smtClean="0"/>
              <a:t>2. Schriftliche </a:t>
            </a:r>
            <a:r>
              <a:rPr lang="de-DE" sz="1800" dirty="0"/>
              <a:t>Besucherbefragung (</a:t>
            </a:r>
            <a:r>
              <a:rPr lang="de-DE" sz="1800" dirty="0" smtClean="0"/>
              <a:t>Wünsche und Urteile nach Personengruppen</a:t>
            </a:r>
            <a:endParaRPr lang="de-DE" sz="1800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338" y="1844824"/>
            <a:ext cx="2985638" cy="4474478"/>
          </a:xfrm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35256"/>
            <a:ext cx="3120932" cy="4474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404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80" y="871490"/>
            <a:ext cx="4048688" cy="2701526"/>
          </a:xfrm>
        </p:spPr>
      </p:pic>
      <p:pic>
        <p:nvPicPr>
          <p:cNvPr id="1026" name="Picture 2" descr="T:\53_MUS\Verwaltung Museum\2017 Ausstellungen\Sammlung Demoversion\Fotos\Ausstellungseröffnung\1711_Demoversion (1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64" y="3861048"/>
            <a:ext cx="4051704" cy="270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389" y="852406"/>
            <a:ext cx="3870035" cy="2720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439" y="3861048"/>
            <a:ext cx="2859245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373216"/>
            <a:ext cx="1376624" cy="137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141000" y="282134"/>
            <a:ext cx="8103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+mj-lt"/>
              </a:rPr>
              <a:t>3. Besucherbeobachtung (nicht </a:t>
            </a:r>
            <a:r>
              <a:rPr lang="de-DE" dirty="0" err="1">
                <a:latin typeface="+mj-lt"/>
              </a:rPr>
              <a:t>erfragbares</a:t>
            </a:r>
            <a:r>
              <a:rPr lang="de-DE" dirty="0">
                <a:latin typeface="+mj-lt"/>
              </a:rPr>
              <a:t>, tatsächliches Besucherverhalten)</a:t>
            </a:r>
          </a:p>
        </p:txBody>
      </p:sp>
    </p:spTree>
    <p:extLst>
      <p:ext uri="{BB962C8B-B14F-4D97-AF65-F5344CB8AC3E}">
        <p14:creationId xmlns:p14="http://schemas.microsoft.com/office/powerpoint/2010/main" val="129688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69" y="2348880"/>
            <a:ext cx="6190739" cy="413083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2441575" y="260350"/>
            <a:ext cx="6702425" cy="1095375"/>
          </a:xfrm>
        </p:spPr>
        <p:txBody>
          <a:bodyPr/>
          <a:lstStyle/>
          <a:p>
            <a:r>
              <a:rPr lang="de-DE" sz="1800" dirty="0"/>
              <a:t>4. Workshops (Zielgruppenbefragung)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481" y="2348880"/>
            <a:ext cx="2756338" cy="413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32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863600" y="691927"/>
            <a:ext cx="8280400" cy="504825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 smtClean="0">
                <a:effectLst/>
                <a:latin typeface="+mn-lt"/>
              </a:rPr>
              <a:t> Besucher mehrheitlich aus Umgebung / hoher Anteil Stammbesucher</a:t>
            </a:r>
            <a:br>
              <a:rPr lang="de-DE" sz="1600" dirty="0" smtClean="0">
                <a:effectLst/>
                <a:latin typeface="+mn-lt"/>
              </a:rPr>
            </a:br>
            <a:endParaRPr lang="de-DE" sz="1600" dirty="0">
              <a:effectLst/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71943"/>
            <a:ext cx="6984776" cy="2753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25144"/>
            <a:ext cx="6984776" cy="2474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323528" y="148570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latin typeface="+mj-lt"/>
              </a:rPr>
              <a:t>Ergebnisse</a:t>
            </a:r>
            <a:endParaRPr lang="de-DE" sz="2000" b="1" dirty="0">
              <a:latin typeface="+mj-lt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899592" y="900009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 smtClean="0"/>
              <a:t>positive </a:t>
            </a:r>
            <a:r>
              <a:rPr lang="de-DE" sz="1600" dirty="0"/>
              <a:t>Bewertung </a:t>
            </a:r>
            <a:r>
              <a:rPr lang="de-DE" sz="1600" dirty="0" smtClean="0"/>
              <a:t>von </a:t>
            </a:r>
            <a:r>
              <a:rPr lang="de-DE" sz="1600" dirty="0"/>
              <a:t>Ausstellung, </a:t>
            </a:r>
            <a:r>
              <a:rPr lang="de-DE" sz="1600" dirty="0" smtClean="0"/>
              <a:t>Mitmachstationen </a:t>
            </a:r>
            <a:r>
              <a:rPr lang="de-DE" sz="1600" dirty="0"/>
              <a:t>und der </a:t>
            </a:r>
            <a:r>
              <a:rPr lang="de-DE" sz="1600" dirty="0" smtClean="0"/>
              <a:t>Befragung selbst – 	 Kommunikation mit den Besuchern gestärkt!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 smtClean="0"/>
              <a:t>74% der Befragten haben Neues über Landsberg erfahren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58126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r">
  <a:themeElements>
    <a:clrScheme name="Essenz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lementar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0</TotalTime>
  <Words>221</Words>
  <Application>Microsoft Office PowerPoint</Application>
  <PresentationFormat>Bildschirmpräsentation (4:3)</PresentationFormat>
  <Paragraphs>45</Paragraphs>
  <Slides>16</Slides>
  <Notes>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7" baseType="lpstr">
      <vt:lpstr>Elementar</vt:lpstr>
      <vt:lpstr>         Sonia Fischer, Stadtmuseum Landsberg am Lech Besucherforschung aus Anlass der Neukonzeption                  </vt:lpstr>
      <vt:lpstr>PowerPoint-Präsentation</vt:lpstr>
      <vt:lpstr>PowerPoint-Präsentation</vt:lpstr>
      <vt:lpstr>Zehn Objekte für zehn Themenfelder der Stadtgeschichte</vt:lpstr>
      <vt:lpstr>    Evaluierungsinstrumente  1. Abstimmung durch Klebepunkte (Stimmungsbild) 2. schriftliche Besucherbefragung (Wünsche und Urteile nach Personengruppen) 3. Besucherbeobachtung (nicht erfragbares, tatsächliches Besucherverhalten) 4. Workshops (Zielgruppenbefragung) 5. Nichtbesucherstudie (Erwartungen, Barrieren des Museumsbesuchs)</vt:lpstr>
      <vt:lpstr>2. Schriftliche Besucherbefragung (Wünsche und Urteile nach Personengruppen</vt:lpstr>
      <vt:lpstr>PowerPoint-Präsentation</vt:lpstr>
      <vt:lpstr>4. Workshops (Zielgruppenbefragung)</vt:lpstr>
      <vt:lpstr> Besucher mehrheitlich aus Umgebung / hoher Anteil Stammbesucher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Stadt Landsberg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530 Fischer Sonia</dc:creator>
  <cp:lastModifiedBy>530 Fischer Sonia</cp:lastModifiedBy>
  <cp:revision>85</cp:revision>
  <dcterms:created xsi:type="dcterms:W3CDTF">2019-06-21T08:47:31Z</dcterms:created>
  <dcterms:modified xsi:type="dcterms:W3CDTF">2019-10-14T09:09:28Z</dcterms:modified>
</cp:coreProperties>
</file>